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8B096-B0AF-48A3-B39A-EE282F925F20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7694B-AEAD-4E96-810E-655C1432AF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41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7694B-AEAD-4E96-810E-655C1432AF7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F30EA13-83DC-486B-B06B-76DE6E745428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3E85E6-3B6C-4936-8599-0F434A633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 Placement at Utica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Superintendents Breakfast</a:t>
            </a:r>
          </a:p>
          <a:p>
            <a:r>
              <a:rPr lang="en-US" dirty="0" smtClean="0"/>
              <a:t>April 19,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Calculus Readiness Sample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Documents and Settings\rcraig\My Documents\Superintendents Meeting\CalculusReadinessSample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685800"/>
            <a:ext cx="8017182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Calculus Readiness Sample Question</a:t>
            </a:r>
            <a:endParaRPr lang="en-US" dirty="0"/>
          </a:p>
        </p:txBody>
      </p:sp>
      <p:pic>
        <p:nvPicPr>
          <p:cNvPr id="8194" name="Picture 2" descr="C:\Documents and Settings\rcraig\My Documents\Superintendents Meeting\CalculusReadinessSample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609600"/>
            <a:ext cx="6858000" cy="4005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486400"/>
            <a:ext cx="8183880" cy="914400"/>
          </a:xfrm>
        </p:spPr>
        <p:txBody>
          <a:bodyPr>
            <a:noAutofit/>
          </a:bodyPr>
          <a:lstStyle/>
          <a:p>
            <a:r>
              <a:rPr lang="en-US" sz="2400" b="0" dirty="0" smtClean="0">
                <a:solidFill>
                  <a:schemeClr val="tx1"/>
                </a:solidFill>
                <a:effectLst/>
              </a:rPr>
              <a:t>Data only includes students who completed the math placement test for 2011 – 2012.</a:t>
            </a:r>
            <a:endParaRPr lang="en-US" sz="24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3" name="Picture 3" descr="C:\Documents and Settings\rcraig\My Documents\Superintendents Meeting\BarChart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685800"/>
            <a:ext cx="8077200" cy="48597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983480"/>
            <a:ext cx="7543800" cy="1051560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tx1"/>
                </a:solidFill>
                <a:effectLst/>
              </a:rPr>
              <a:t>Math Placement Test Results</a:t>
            </a:r>
            <a:br>
              <a:rPr lang="en-US" b="0" dirty="0" smtClean="0">
                <a:solidFill>
                  <a:schemeClr val="tx1"/>
                </a:solidFill>
                <a:effectLst/>
              </a:rPr>
            </a:br>
            <a:r>
              <a:rPr lang="en-US" b="0" dirty="0" smtClean="0">
                <a:solidFill>
                  <a:schemeClr val="tx1"/>
                </a:solidFill>
                <a:effectLst/>
              </a:rPr>
              <a:t>Academic Year 2011-2012 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9" name="Picture 3" descr="C:\Documents and Settings\rcraig\My Documents\Superintendents Meeting\PieChart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533400"/>
            <a:ext cx="7010400" cy="42236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7955280" cy="533704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 smtClean="0"/>
              <a:t>Math Placement Test is waived if: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Student transfers college math course equivalent to a UC math course.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Student transfers with an Associates Degree, is exempt from core educational requirements.</a:t>
            </a:r>
          </a:p>
          <a:p>
            <a:pPr lvl="1">
              <a:buNone/>
            </a:pPr>
            <a:endParaRPr lang="en-US" dirty="0" smtClean="0"/>
          </a:p>
          <a:p>
            <a:pPr lvl="1">
              <a:lnSpc>
                <a:spcPct val="110000"/>
              </a:lnSpc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/>
              <a:t>Student has scored 4 or 5 on the AP Calculus AB or Calculus BC exam.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 smtClean="0"/>
              <a:t>Some students elect to skip the test and register for MAT 100 – Basic Math.</a:t>
            </a:r>
          </a:p>
          <a:p>
            <a:pPr lvl="1">
              <a:lnSpc>
                <a:spcPct val="110000"/>
              </a:lnSpc>
              <a:buNone/>
            </a:pPr>
            <a:endParaRPr lang="en-US" dirty="0" smtClean="0"/>
          </a:p>
          <a:p>
            <a:pPr lvl="1">
              <a:lnSpc>
                <a:spcPct val="110000"/>
              </a:lnSpc>
              <a:buFont typeface="Courier New" pitchFamily="49" charset="0"/>
              <a:buChar char="o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During </a:t>
            </a:r>
            <a:r>
              <a:rPr lang="en-US" dirty="0" smtClean="0"/>
              <a:t>academic year 2011 – 2012 the enrollment in MAT 100 was 226 students.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the same year the number of student placed into MAT 100 was 188 students.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significant number of students elect to skip the math placement test and register for MAT 100.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07680" cy="526084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Mathematics Association of America (MAA) has provided math placement testing since 1977.</a:t>
            </a:r>
          </a:p>
          <a:p>
            <a:r>
              <a:rPr lang="en-US" dirty="0" smtClean="0"/>
              <a:t>Utica College has used the </a:t>
            </a:r>
            <a:r>
              <a:rPr lang="en-US" dirty="0" err="1" smtClean="0"/>
              <a:t>MapleSoft</a:t>
            </a:r>
            <a:r>
              <a:rPr lang="en-US" dirty="0" smtClean="0"/>
              <a:t>/MAA online placement test suite since Fall 2007.</a:t>
            </a:r>
          </a:p>
          <a:p>
            <a:r>
              <a:rPr lang="en-US" dirty="0" smtClean="0"/>
              <a:t>MAA placement tests are rigorously validated.</a:t>
            </a:r>
          </a:p>
          <a:p>
            <a:endParaRPr lang="en-US" dirty="0"/>
          </a:p>
        </p:txBody>
      </p:sp>
      <p:pic>
        <p:nvPicPr>
          <p:cNvPr id="1026" name="Picture 2" descr="C:\Documents and Settings\rcraig\My Documents\Superintendents Meeting\MaplePTS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762000"/>
            <a:ext cx="6120063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07680" cy="564184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smtClean="0"/>
              <a:t>Test consists of three graduated timed sections.  One hour for each section.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Satisfactory score (70%) on each section required to take the next.</a:t>
            </a:r>
          </a:p>
          <a:p>
            <a:r>
              <a:rPr lang="en-US" dirty="0" smtClean="0"/>
              <a:t>Each section is paired with a practice session with unlimited time.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C:\Documents and Settings\rcraig\My Documents\Superintendents Meeting\MapleSoftScreenGrab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57200"/>
            <a:ext cx="8342128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153400" cy="5562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Based on test results, students are placed into one of four categories: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1</a:t>
            </a:r>
            <a:r>
              <a:rPr lang="en-US" dirty="0" smtClean="0"/>
              <a:t>:  Student has not achieved a satisfactory score on Basic Math section.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2</a:t>
            </a:r>
            <a:r>
              <a:rPr lang="en-US" dirty="0" smtClean="0"/>
              <a:t>:  Student has passed Basic Math but not Intermediate Algebra.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3</a:t>
            </a:r>
            <a:r>
              <a:rPr lang="en-US" dirty="0" smtClean="0"/>
              <a:t>:  Student has passed Intermediate Algebra but not Calculus Readiness.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4</a:t>
            </a:r>
            <a:r>
              <a:rPr lang="en-US" dirty="0" smtClean="0"/>
              <a:t>:  Student has passed the Calculus Readiness section of the test.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07680" cy="548944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1</a:t>
            </a:r>
            <a:r>
              <a:rPr lang="en-US" dirty="0" smtClean="0"/>
              <a:t>:  Student must register for 	</a:t>
            </a: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/>
              <a:t>MAT 100 - Basic Math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2</a:t>
            </a:r>
            <a:r>
              <a:rPr lang="en-US" dirty="0" smtClean="0"/>
              <a:t>:  Student may register for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MAT 104</a:t>
            </a:r>
            <a:r>
              <a:rPr lang="en-US" dirty="0" smtClean="0">
                <a:solidFill>
                  <a:prstClr val="black"/>
                </a:solidFill>
              </a:rPr>
              <a:t> – </a:t>
            </a:r>
            <a:r>
              <a:rPr lang="en-US" dirty="0" smtClean="0"/>
              <a:t>Intermediate Algebra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MAT 107</a:t>
            </a:r>
            <a:r>
              <a:rPr lang="en-US" dirty="0" smtClean="0">
                <a:solidFill>
                  <a:prstClr val="black"/>
                </a:solidFill>
              </a:rPr>
              <a:t> – </a:t>
            </a:r>
            <a:r>
              <a:rPr lang="en-US" dirty="0" smtClean="0"/>
              <a:t>Introduction to Math</a:t>
            </a:r>
          </a:p>
          <a:p>
            <a:pPr lvl="1">
              <a:spcAft>
                <a:spcPts val="600"/>
              </a:spcAft>
              <a:buFont typeface="Courier New" pitchFamily="49" charset="0"/>
              <a:buChar char="o"/>
            </a:pPr>
            <a:r>
              <a:rPr lang="en-US" dirty="0" smtClean="0"/>
              <a:t>MAT 112</a:t>
            </a:r>
            <a:r>
              <a:rPr lang="en-US" dirty="0" smtClean="0">
                <a:solidFill>
                  <a:prstClr val="black"/>
                </a:solidFill>
              </a:rPr>
              <a:t> – </a:t>
            </a:r>
            <a:r>
              <a:rPr lang="en-US" dirty="0" smtClean="0"/>
              <a:t>Basic Statistics</a:t>
            </a:r>
          </a:p>
          <a:p>
            <a:pPr lvl="0">
              <a:buClr>
                <a:srgbClr val="F07F09"/>
              </a:buClr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3</a:t>
            </a:r>
            <a:r>
              <a:rPr lang="en-US" dirty="0" smtClean="0">
                <a:solidFill>
                  <a:prstClr val="black"/>
                </a:solidFill>
              </a:rPr>
              <a:t>:  Student may register for </a:t>
            </a:r>
          </a:p>
          <a:p>
            <a:pPr lvl="1">
              <a:buClr>
                <a:srgbClr val="F07F09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prstClr val="black"/>
                </a:solidFill>
              </a:rPr>
              <a:t>MAT 143 – Business Algebra</a:t>
            </a:r>
          </a:p>
          <a:p>
            <a:pPr lvl="1">
              <a:spcAft>
                <a:spcPts val="600"/>
              </a:spcAft>
              <a:buClr>
                <a:srgbClr val="F07F09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prstClr val="black"/>
                </a:solidFill>
              </a:rPr>
              <a:t>MAT 151 – </a:t>
            </a:r>
            <a:r>
              <a:rPr lang="en-US" dirty="0" err="1" smtClean="0">
                <a:solidFill>
                  <a:prstClr val="black"/>
                </a:solidFill>
              </a:rPr>
              <a:t>Precalculus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lvl="0">
              <a:buClr>
                <a:srgbClr val="F07F09"/>
              </a:buClr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Category 4</a:t>
            </a:r>
            <a:r>
              <a:rPr lang="en-US" dirty="0" smtClean="0">
                <a:solidFill>
                  <a:prstClr val="black"/>
                </a:solidFill>
              </a:rPr>
              <a:t>:  Student may register for </a:t>
            </a:r>
          </a:p>
          <a:p>
            <a:pPr lvl="1">
              <a:buClr>
                <a:srgbClr val="F07F09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prstClr val="black"/>
                </a:solidFill>
              </a:rPr>
              <a:t>MAT 201 – Calculus I</a:t>
            </a:r>
          </a:p>
          <a:p>
            <a:pPr lvl="1">
              <a:buClr>
                <a:srgbClr val="F07F09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prstClr val="black"/>
                </a:solidFill>
              </a:rPr>
              <a:t>Student may not register for MAT 104/151.</a:t>
            </a:r>
          </a:p>
          <a:p>
            <a:pPr lvl="1">
              <a:buClr>
                <a:srgbClr val="F07F09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prstClr val="black"/>
                </a:solidFill>
              </a:rPr>
              <a:t>Student is exempt from 3 credits of math core. </a:t>
            </a:r>
          </a:p>
          <a:p>
            <a:pPr lvl="0">
              <a:buClr>
                <a:srgbClr val="F07F09"/>
              </a:buClr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Math Sample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rcraig\My Documents\Superintendents Meeting\BasicMathSample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33401"/>
            <a:ext cx="8084798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Math Sample Question</a:t>
            </a:r>
            <a:endParaRPr lang="en-US" dirty="0"/>
          </a:p>
        </p:txBody>
      </p:sp>
      <p:pic>
        <p:nvPicPr>
          <p:cNvPr id="4098" name="Picture 2" descr="C:\Documents and Settings\rcraig\My Documents\Superintendents Meeting\BasicMathSample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533400"/>
            <a:ext cx="6172200" cy="4729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Intermediate Algebra Sample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Documents and Settings\rcraig\My Documents\Superintendents Meeting\IntermediateAlgebraSample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761999"/>
            <a:ext cx="7239000" cy="38979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Intermediate Algebra Sample Question</a:t>
            </a:r>
            <a:endParaRPr lang="en-US" dirty="0"/>
          </a:p>
        </p:txBody>
      </p:sp>
      <p:pic>
        <p:nvPicPr>
          <p:cNvPr id="6146" name="Picture 2" descr="C:\Documents and Settings\rcraig\My Documents\Superintendents Meeting\IntermediateAlgebraSample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533400"/>
            <a:ext cx="4724400" cy="42398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532</TotalTime>
  <Words>335</Words>
  <Application>Microsoft Office PowerPoint</Application>
  <PresentationFormat>On-screen Show (4:3)</PresentationFormat>
  <Paragraphs>72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Aspect</vt:lpstr>
      <vt:lpstr>Math Placement at Utica College</vt:lpstr>
      <vt:lpstr>PowerPoint Presentation</vt:lpstr>
      <vt:lpstr>PowerPoint Presentation</vt:lpstr>
      <vt:lpstr>PowerPoint Presentation</vt:lpstr>
      <vt:lpstr>PowerPoint Presentation</vt:lpstr>
      <vt:lpstr>Basic Math Sample Question</vt:lpstr>
      <vt:lpstr>Basic Math Sample Question</vt:lpstr>
      <vt:lpstr>Intermediate Algebra Sample Question</vt:lpstr>
      <vt:lpstr>Intermediate Algebra Sample Question</vt:lpstr>
      <vt:lpstr>Calculus Readiness Sample Question</vt:lpstr>
      <vt:lpstr>Calculus Readiness Sample Question</vt:lpstr>
      <vt:lpstr>Data only includes students who completed the math placement test for 2011 – 2012.</vt:lpstr>
      <vt:lpstr>Math Placement Test Results Academic Year 2011-2012 </vt:lpstr>
      <vt:lpstr>PowerPoint Presentation</vt:lpstr>
      <vt:lpstr>PowerPoint Presentation</vt:lpstr>
    </vt:vector>
  </TitlesOfParts>
  <Company>Utica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Placement at Utica College</dc:title>
  <dc:creator>Ralph Craig</dc:creator>
  <cp:lastModifiedBy>information services</cp:lastModifiedBy>
  <cp:revision>46</cp:revision>
  <dcterms:created xsi:type="dcterms:W3CDTF">2012-04-15T19:16:51Z</dcterms:created>
  <dcterms:modified xsi:type="dcterms:W3CDTF">2013-03-14T18:19:36Z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